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embeddedFontLst>
    <p:embeddedFont>
      <p:font typeface="Arial Black"/>
      <p:regular r:id="rId31"/>
    </p:embeddedFont>
    <p:embeddedFont>
      <p:font typeface="Century Gothic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6" roundtripDataSignature="AMtx7mg/ab6xuaCmvnPesvtFsgxAeKPt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ArialBlack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CenturyGothic-bold.fntdata"/><Relationship Id="rId10" Type="http://schemas.openxmlformats.org/officeDocument/2006/relationships/slide" Target="slides/slide5.xml"/><Relationship Id="rId32" Type="http://schemas.openxmlformats.org/officeDocument/2006/relationships/font" Target="fonts/CenturyGothic-regular.fntdata"/><Relationship Id="rId13" Type="http://schemas.openxmlformats.org/officeDocument/2006/relationships/slide" Target="slides/slide8.xml"/><Relationship Id="rId35" Type="http://schemas.openxmlformats.org/officeDocument/2006/relationships/font" Target="fonts/CenturyGothic-boldItalic.fntdata"/><Relationship Id="rId12" Type="http://schemas.openxmlformats.org/officeDocument/2006/relationships/slide" Target="slides/slide7.xml"/><Relationship Id="rId34" Type="http://schemas.openxmlformats.org/officeDocument/2006/relationships/font" Target="fonts/CenturyGothic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b57d8b55d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b57d8b55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b57d8b55d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b57d8b55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b57d8b55d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b57d8b55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b57d8b55d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b57d8b55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8b57d8b55d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8b57d8b55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8b57d8b55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8b57d8b5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2"/>
          <p:cNvSpPr/>
          <p:nvPr/>
        </p:nvSpPr>
        <p:spPr>
          <a:xfrm rot="-5400000">
            <a:off x="7554353" y="5254283"/>
            <a:ext cx="1892949" cy="1294228"/>
          </a:xfrm>
          <a:prstGeom prst="triangle">
            <a:avLst>
              <a:gd fmla="val 51323" name="adj"/>
            </a:avLst>
          </a:prstGeom>
          <a:gradFill>
            <a:gsLst>
              <a:gs pos="0">
                <a:srgbClr val="B2004A"/>
              </a:gs>
              <a:gs pos="60000">
                <a:srgbClr val="FF0082"/>
              </a:gs>
              <a:gs pos="100000">
                <a:srgbClr val="FF66A4"/>
              </a:gs>
            </a:gsLst>
            <a:lin ang="155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22"/>
          <p:cNvSpPr txBox="1"/>
          <p:nvPr>
            <p:ph type="ctrTitle"/>
          </p:nvPr>
        </p:nvSpPr>
        <p:spPr>
          <a:xfrm>
            <a:off x="540544" y="776288"/>
            <a:ext cx="8062912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400"/>
              <a:buFont typeface="Century Gothic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540544" y="2250280"/>
            <a:ext cx="8062912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3657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1371600" y="6012656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1" type="ftr"/>
          </p:nvPr>
        </p:nvSpPr>
        <p:spPr>
          <a:xfrm>
            <a:off x="1371600" y="5650704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8392247" y="5752307"/>
            <a:ext cx="502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0" type="dt"/>
          </p:nvPr>
        </p:nvSpPr>
        <p:spPr>
          <a:xfrm>
            <a:off x="4791456" y="6480048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idx="11" type="ftr"/>
          </p:nvPr>
        </p:nvSpPr>
        <p:spPr>
          <a:xfrm>
            <a:off x="457200" y="6480969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3"/>
          <p:cNvSpPr txBox="1"/>
          <p:nvPr>
            <p:ph idx="12" type="sldNum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bg>
      <p:bgPr>
        <a:gradFill>
          <a:gsLst>
            <a:gs pos="0">
              <a:schemeClr val="dk1"/>
            </a:gs>
            <a:gs pos="60000">
              <a:schemeClr val="dk1"/>
            </a:gs>
            <a:gs pos="100000">
              <a:srgbClr val="6C6C6C"/>
            </a:gs>
          </a:gsLst>
          <a:lin ang="5400000" scaled="0"/>
        </a:gra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/>
          <p:nvPr/>
        </p:nvSpPr>
        <p:spPr>
          <a:xfrm flipH="1" rot="10800000">
            <a:off x="7034" y="7034"/>
            <a:ext cx="9129932" cy="6836899"/>
          </a:xfrm>
          <a:prstGeom prst="rtTriangle">
            <a:avLst/>
          </a:prstGeom>
          <a:gradFill>
            <a:gsLst>
              <a:gs pos="0">
                <a:srgbClr val="D2D2D2">
                  <a:alpha val="9411"/>
                </a:srgbClr>
              </a:gs>
              <a:gs pos="70000">
                <a:srgbClr val="D2D2D2">
                  <a:alpha val="7450"/>
                </a:srgbClr>
              </a:gs>
              <a:gs pos="100000">
                <a:srgbClr val="D2D2D2">
                  <a:alpha val="392"/>
                </a:srgbClr>
              </a:gs>
            </a:gsLst>
            <a:lin ang="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" name="Google Shape;29;p24"/>
          <p:cNvSpPr/>
          <p:nvPr/>
        </p:nvSpPr>
        <p:spPr>
          <a:xfrm flipH="1" rot="-5400000">
            <a:off x="7554353" y="309490"/>
            <a:ext cx="1892949" cy="1294228"/>
          </a:xfrm>
          <a:prstGeom prst="triangle">
            <a:avLst>
              <a:gd fmla="val 51323" name="adj"/>
            </a:avLst>
          </a:prstGeom>
          <a:gradFill>
            <a:gsLst>
              <a:gs pos="0">
                <a:srgbClr val="B2004A"/>
              </a:gs>
              <a:gs pos="60000">
                <a:srgbClr val="FF0082"/>
              </a:gs>
              <a:gs pos="100000">
                <a:srgbClr val="FF66A4"/>
              </a:gs>
            </a:gsLst>
            <a:lin ang="155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Google Shape;30;p24"/>
          <p:cNvSpPr txBox="1"/>
          <p:nvPr>
            <p:ph idx="10" type="dt"/>
          </p:nvPr>
        </p:nvSpPr>
        <p:spPr>
          <a:xfrm>
            <a:off x="6955632" y="6477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1" type="ftr"/>
          </p:nvPr>
        </p:nvSpPr>
        <p:spPr>
          <a:xfrm>
            <a:off x="2619376" y="6480969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12" type="sldNum"/>
          </p:nvPr>
        </p:nvSpPr>
        <p:spPr>
          <a:xfrm>
            <a:off x="8451056" y="809624"/>
            <a:ext cx="502920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3" name="Google Shape;33;p24"/>
          <p:cNvCxnSpPr/>
          <p:nvPr/>
        </p:nvCxnSpPr>
        <p:spPr>
          <a:xfrm rot="10800000">
            <a:off x="6468794" y="9381"/>
            <a:ext cx="2672861" cy="1900210"/>
          </a:xfrm>
          <a:prstGeom prst="straightConnector1">
            <a:avLst/>
          </a:prstGeom>
          <a:noFill/>
          <a:ln cap="rnd" cmpd="sng" w="9525">
            <a:solidFill>
              <a:srgbClr val="C5C5C5">
                <a:alpha val="44313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" name="Google Shape;34;p24"/>
          <p:cNvCxnSpPr/>
          <p:nvPr/>
        </p:nvCxnSpPr>
        <p:spPr>
          <a:xfrm flipH="1" rot="10800000">
            <a:off x="0" y="7034"/>
            <a:ext cx="9136966" cy="6843933"/>
          </a:xfrm>
          <a:prstGeom prst="straightConnector1">
            <a:avLst/>
          </a:prstGeom>
          <a:noFill/>
          <a:ln cap="rnd" cmpd="sng" w="9525">
            <a:solidFill>
              <a:srgbClr val="BEBEBE">
                <a:alpha val="34509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" name="Google Shape;35;p24"/>
          <p:cNvSpPr txBox="1"/>
          <p:nvPr>
            <p:ph type="title"/>
          </p:nvPr>
        </p:nvSpPr>
        <p:spPr>
          <a:xfrm>
            <a:off x="381000" y="271464"/>
            <a:ext cx="72390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600"/>
              <a:buFont typeface="Century Gothic"/>
              <a:buNone/>
              <a:defRPr b="1" sz="3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" type="body"/>
          </p:nvPr>
        </p:nvSpPr>
        <p:spPr>
          <a:xfrm>
            <a:off x="381000" y="1633536"/>
            <a:ext cx="38862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7224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68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indent="-37338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›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4648200" y="17224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68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indent="-37338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›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457200" y="6480969"/>
            <a:ext cx="4260056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showMasterSp="0" type="twoTxTwoObj">
  <p:cSld name="TWO_OBJECTS_WITH_TEXT"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 rot="-5400000">
            <a:off x="-2295358" y="2834288"/>
            <a:ext cx="6153912" cy="106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  <a:defRPr b="1" sz="3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 rot="-5400000">
            <a:off x="146758" y="1508980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80"/>
              <a:buNone/>
              <a:defRPr b="0"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 rot="-5400000">
            <a:off x="146758" y="4645372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80"/>
              <a:buNone/>
              <a:defRPr b="0"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2022230" y="290732"/>
            <a:ext cx="685800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052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Char char="›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2022230" y="3427124"/>
            <a:ext cx="685800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052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Char char="›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4791456" y="6480969"/>
            <a:ext cx="2130552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457200" y="6480969"/>
            <a:ext cx="4261104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7589520" y="6483096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idx="10" type="dt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1" type="ftr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8"/>
          <p:cNvSpPr txBox="1"/>
          <p:nvPr>
            <p:ph idx="12" type="sldNum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9"/>
          <p:cNvSpPr txBox="1"/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1828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2900"/>
              <a:buFont typeface="Century Gothic"/>
              <a:buNone/>
              <a:defRPr b="0" sz="29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" type="body"/>
          </p:nvPr>
        </p:nvSpPr>
        <p:spPr>
          <a:xfrm>
            <a:off x="1135856" y="367664"/>
            <a:ext cx="2438400" cy="59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14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5" name="Google Shape;65;p29"/>
          <p:cNvSpPr txBox="1"/>
          <p:nvPr>
            <p:ph idx="2" type="body"/>
          </p:nvPr>
        </p:nvSpPr>
        <p:spPr>
          <a:xfrm>
            <a:off x="3651250" y="320040"/>
            <a:ext cx="5276088" cy="598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  <a:defRPr sz="3000"/>
            </a:lvl1pPr>
            <a:lvl2pPr indent="-385444" lvl="1" marL="9144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›"/>
              <a:defRPr sz="26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6" name="Google Shape;66;p29"/>
          <p:cNvSpPr txBox="1"/>
          <p:nvPr>
            <p:ph idx="10" type="dt"/>
          </p:nvPr>
        </p:nvSpPr>
        <p:spPr>
          <a:xfrm>
            <a:off x="6278976" y="6556248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 txBox="1"/>
          <p:nvPr>
            <p:ph idx="11" type="ftr"/>
          </p:nvPr>
        </p:nvSpPr>
        <p:spPr>
          <a:xfrm>
            <a:off x="1135856" y="6556248"/>
            <a:ext cx="51431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2" type="sldNum"/>
          </p:nvPr>
        </p:nvSpPr>
        <p:spPr>
          <a:xfrm>
            <a:off x="8410576" y="6556248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bg>
      <p:bgPr>
        <a:gradFill>
          <a:gsLst>
            <a:gs pos="0">
              <a:schemeClr val="dk1"/>
            </a:gs>
            <a:gs pos="60000">
              <a:schemeClr val="dk1"/>
            </a:gs>
            <a:gs pos="100000">
              <a:srgbClr val="6C6C6C"/>
            </a:gs>
          </a:gsLst>
          <a:lin ang="5400000" scaled="0"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0"/>
          <p:cNvSpPr txBox="1"/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3000"/>
              <a:buFont typeface="Century Gothic"/>
              <a:buNone/>
              <a:defRPr b="0" sz="3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/>
          <p:nvPr>
            <p:ph idx="2" type="pic"/>
          </p:nvPr>
        </p:nvSpPr>
        <p:spPr>
          <a:xfrm>
            <a:off x="1138237" y="373966"/>
            <a:ext cx="7333488" cy="5486400"/>
          </a:xfrm>
          <a:prstGeom prst="rect">
            <a:avLst/>
          </a:prstGeom>
          <a:solidFill>
            <a:srgbClr val="4A4A4A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70"/>
              <a:buFont typeface="Verdana"/>
              <a:buChar char="›"/>
              <a:defRPr b="0" i="0" sz="2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FF8EB1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8EB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2" name="Google Shape;72;p30"/>
          <p:cNvSpPr txBox="1"/>
          <p:nvPr>
            <p:ph idx="1" type="body"/>
          </p:nvPr>
        </p:nvSpPr>
        <p:spPr>
          <a:xfrm>
            <a:off x="1143000" y="5867400"/>
            <a:ext cx="7333488" cy="685800"/>
          </a:xfrm>
          <a:prstGeom prst="rect">
            <a:avLst/>
          </a:prstGeom>
          <a:solidFill>
            <a:schemeClr val="accent1">
              <a:alpha val="14509"/>
            </a:schemeClr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indent="-30099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140"/>
              <a:buChar char="›"/>
              <a:defRPr sz="1200"/>
            </a:lvl2pPr>
            <a:lvl3pPr indent="-2921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3" name="Google Shape;73;p30"/>
          <p:cNvSpPr txBox="1"/>
          <p:nvPr>
            <p:ph idx="10" type="dt"/>
          </p:nvPr>
        </p:nvSpPr>
        <p:spPr>
          <a:xfrm>
            <a:off x="6108192" y="6556248"/>
            <a:ext cx="21031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1" type="ftr"/>
          </p:nvPr>
        </p:nvSpPr>
        <p:spPr>
          <a:xfrm>
            <a:off x="1170432" y="6557169"/>
            <a:ext cx="4948072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2" type="sldNum"/>
          </p:nvPr>
        </p:nvSpPr>
        <p:spPr>
          <a:xfrm>
            <a:off x="8217192" y="6556248"/>
            <a:ext cx="3657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1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" type="body"/>
          </p:nvPr>
        </p:nvSpPr>
        <p:spPr>
          <a:xfrm rot="5400000">
            <a:off x="2286000" y="54008"/>
            <a:ext cx="45720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9" name="Google Shape;79;p31"/>
          <p:cNvSpPr txBox="1"/>
          <p:nvPr>
            <p:ph idx="10" type="dt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1" type="ftr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2" type="sldNum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2"/>
          <p:cNvSpPr txBox="1"/>
          <p:nvPr>
            <p:ph type="title"/>
          </p:nvPr>
        </p:nvSpPr>
        <p:spPr>
          <a:xfrm rot="5400000">
            <a:off x="4991100" y="2171700"/>
            <a:ext cx="5486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2"/>
          <p:cNvSpPr txBox="1"/>
          <p:nvPr>
            <p:ph idx="1" type="body"/>
          </p:nvPr>
        </p:nvSpPr>
        <p:spPr>
          <a:xfrm rot="5400000">
            <a:off x="838200" y="0"/>
            <a:ext cx="54864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718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5" name="Google Shape;85;p32"/>
          <p:cNvSpPr txBox="1"/>
          <p:nvPr>
            <p:ph idx="10" type="dt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2"/>
          <p:cNvSpPr txBox="1"/>
          <p:nvPr>
            <p:ph idx="11" type="ftr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2"/>
          <p:cNvSpPr txBox="1"/>
          <p:nvPr>
            <p:ph idx="12" type="sldNum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>
            <a:gsLst>
              <a:gs pos="0">
                <a:srgbClr val="D2D2D2">
                  <a:alpha val="9411"/>
                </a:srgbClr>
              </a:gs>
              <a:gs pos="70000">
                <a:srgbClr val="D2D2D2">
                  <a:alpha val="7450"/>
                </a:srgbClr>
              </a:gs>
              <a:gs pos="100000">
                <a:srgbClr val="D2D2D2">
                  <a:alpha val="392"/>
                </a:srgbClr>
              </a:gs>
            </a:gsLst>
            <a:lin ang="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7;p21"/>
          <p:cNvCxnSpPr/>
          <p:nvPr/>
        </p:nvCxnSpPr>
        <p:spPr>
          <a:xfrm>
            <a:off x="0" y="7034"/>
            <a:ext cx="9136966" cy="6843933"/>
          </a:xfrm>
          <a:prstGeom prst="straightConnector1">
            <a:avLst/>
          </a:prstGeom>
          <a:noFill/>
          <a:ln cap="rnd" cmpd="sng" w="9525">
            <a:solidFill>
              <a:srgbClr val="BEBEBE">
                <a:alpha val="34509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" name="Google Shape;8;p21"/>
          <p:cNvCxnSpPr/>
          <p:nvPr/>
        </p:nvCxnSpPr>
        <p:spPr>
          <a:xfrm flipH="1">
            <a:off x="6468794" y="4948410"/>
            <a:ext cx="2672861" cy="1900210"/>
          </a:xfrm>
          <a:prstGeom prst="straightConnector1">
            <a:avLst/>
          </a:prstGeom>
          <a:noFill/>
          <a:ln cap="rnd" cmpd="sng" w="9525">
            <a:solidFill>
              <a:srgbClr val="C5C5C5">
                <a:alpha val="44313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" name="Google Shape;9;p21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rgbClr val="FF599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1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⦿"/>
              <a:defRPr b="0" i="0" sz="3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5444" lvl="1" marL="9144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70"/>
              <a:buFont typeface="Verdana"/>
              <a:buChar char="›"/>
              <a:defRPr b="0" i="0" sz="2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9250" lvl="4" marL="22860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FF8EB1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8EB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8EB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" name="Google Shape;11;p21"/>
          <p:cNvSpPr txBox="1"/>
          <p:nvPr>
            <p:ph idx="10" type="dt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1" type="ftr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2" type="sldNum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watch?v=3lVcJQxmoI8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type="ctrTitle"/>
          </p:nvPr>
        </p:nvSpPr>
        <p:spPr>
          <a:xfrm>
            <a:off x="540544" y="776288"/>
            <a:ext cx="8062912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48463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400"/>
              <a:buFont typeface="Century Gothic"/>
              <a:buNone/>
            </a:pPr>
            <a:r>
              <a:rPr lang="en-US"/>
              <a:t>Purposes &amp; Patterns for Composition I Analysis</a:t>
            </a:r>
            <a:endParaRPr/>
          </a:p>
        </p:txBody>
      </p:sp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540544" y="2250280"/>
            <a:ext cx="8062912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3657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Approaching the Essay</a:t>
            </a:r>
            <a:endParaRPr/>
          </a:p>
        </p:txBody>
      </p:sp>
      <p:sp>
        <p:nvSpPr>
          <p:cNvPr id="99" name="Google Shape;99;p2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Who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?</a:t>
            </a:r>
            <a:r>
              <a:rPr lang="en-US"/>
              <a:t> The writer</a:t>
            </a:r>
            <a:endParaRPr/>
          </a:p>
          <a:p>
            <a:pPr indent="-384046" lvl="0" marL="448056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What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?</a:t>
            </a:r>
            <a:r>
              <a:rPr lang="en-US"/>
              <a:t> Private journal, professional article, essay for class, blog…</a:t>
            </a:r>
            <a:endParaRPr/>
          </a:p>
          <a:p>
            <a:pPr indent="-384046" lvl="0" marL="448056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Where can it be found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?</a:t>
            </a:r>
            <a:r>
              <a:rPr lang="en-US"/>
              <a:t> Web site, magazine, publisher, college…</a:t>
            </a:r>
            <a:endParaRPr/>
          </a:p>
          <a:p>
            <a:pPr indent="-384046" lvl="0" marL="448056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When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?</a:t>
            </a:r>
            <a:r>
              <a:rPr lang="en-US"/>
              <a:t> Date of submission or publication</a:t>
            </a:r>
            <a:endParaRPr/>
          </a:p>
          <a:p>
            <a:pPr indent="-384046" lvl="0" marL="448056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Why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?</a:t>
            </a:r>
            <a:r>
              <a:rPr lang="en-US"/>
              <a:t> To persuade, to express, to inform, to entertain</a:t>
            </a:r>
            <a:endParaRPr/>
          </a:p>
          <a:p>
            <a:pPr indent="-384046" lvl="0" marL="448056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How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?</a:t>
            </a:r>
            <a:r>
              <a:rPr lang="en-US"/>
              <a:t> Patterns of organization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Combinations</a:t>
            </a:r>
            <a:endParaRPr/>
          </a:p>
        </p:txBody>
      </p:sp>
      <p:sp>
        <p:nvSpPr>
          <p:cNvPr id="105" name="Google Shape;105;p3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Writing is a combination of purposes and patterns.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You should be able to find at least a primary and secondary purpose and a primary and secondary pattern in an essay.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Purposes</a:t>
            </a:r>
            <a:endParaRPr/>
          </a:p>
        </p:txBody>
      </p:sp>
      <p:sp>
        <p:nvSpPr>
          <p:cNvPr id="111" name="Google Shape;111;p4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The </a:t>
            </a:r>
            <a:r>
              <a:rPr i="1" lang="en-US"/>
              <a:t>why</a:t>
            </a:r>
            <a:r>
              <a:rPr lang="en-US"/>
              <a:t> of the formula</a:t>
            </a:r>
            <a:endParaRPr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›"/>
            </a:pPr>
            <a:r>
              <a:rPr lang="en-US"/>
              <a:t>Persuasive</a:t>
            </a:r>
            <a:endParaRPr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›"/>
            </a:pPr>
            <a:r>
              <a:rPr lang="en-US"/>
              <a:t>Expressive</a:t>
            </a:r>
            <a:endParaRPr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›"/>
            </a:pPr>
            <a:r>
              <a:rPr lang="en-US"/>
              <a:t>Referential</a:t>
            </a:r>
            <a:endParaRPr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›"/>
            </a:pPr>
            <a:r>
              <a:rPr lang="en-US"/>
              <a:t>Literary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Persuasive: Focus on Reader</a:t>
            </a:r>
            <a:endParaRPr/>
          </a:p>
        </p:txBody>
      </p:sp>
      <p:sp>
        <p:nvSpPr>
          <p:cNvPr id="117" name="Google Shape;117;p5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8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Examples: editorials, political speeches, social commentary, endorsements.</a:t>
            </a:r>
            <a:endParaRPr sz="2775"/>
          </a:p>
          <a:p>
            <a:pPr indent="-384048" lvl="0" marL="448056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Changes or reinforces the reader’s attitudes or beliefs about an issue.</a:t>
            </a:r>
            <a:endParaRPr/>
          </a:p>
          <a:p>
            <a:pPr indent="-384048" lvl="0" marL="448056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Claim is made and supported.</a:t>
            </a:r>
            <a:endParaRPr sz="2775"/>
          </a:p>
          <a:p>
            <a:pPr indent="-384048" lvl="0" marL="448056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Sometimes uses commands.</a:t>
            </a:r>
            <a:endParaRPr/>
          </a:p>
          <a:p>
            <a:pPr indent="-384048" lvl="0" marL="448056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Second-person pronouns are sometimes used.</a:t>
            </a:r>
            <a:endParaRPr sz="2775"/>
          </a:p>
          <a:p>
            <a:pPr indent="-384048" lvl="0" marL="448056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Reader-oriented language (word choice).</a:t>
            </a:r>
            <a:endParaRPr sz="2775"/>
          </a:p>
          <a:p>
            <a:pPr indent="-243078" lvl="0" marL="448056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SzPts val="2220"/>
              <a:buNone/>
            </a:pPr>
            <a:r>
              <a:t/>
            </a:r>
            <a:endParaRPr sz="2775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Persuasive Writing: Appeals</a:t>
            </a:r>
            <a:endParaRPr/>
          </a:p>
        </p:txBody>
      </p:sp>
      <p:sp>
        <p:nvSpPr>
          <p:cNvPr id="123" name="Google Shape;123;p6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Personal (Ethos): credibility</a:t>
            </a:r>
            <a:endParaRPr/>
          </a:p>
          <a:p>
            <a:pPr indent="0" lvl="0" marL="640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Emotional (Pathos): targets emotions of readers: guilt, pleasure, humor, horror, sadness. . . </a:t>
            </a:r>
            <a:endParaRPr/>
          </a:p>
          <a:p>
            <a:pPr indent="0" lvl="0" marL="640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Logical (Logos): facts and figures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b57d8b55d_0_5"/>
          <p:cNvSpPr txBox="1"/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Persuasive Assignment</a:t>
            </a:r>
            <a:endParaRPr/>
          </a:p>
        </p:txBody>
      </p:sp>
      <p:sp>
        <p:nvSpPr>
          <p:cNvPr id="129" name="Google Shape;129;g8b57d8b55d_0_5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Essay #2 was persuasive in nature.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Expressive: Focus on Writer</a:t>
            </a:r>
            <a:endParaRPr/>
          </a:p>
        </p:txBody>
      </p:sp>
      <p:sp>
        <p:nvSpPr>
          <p:cNvPr id="135" name="Google Shape;135;p7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Examples: diaries, journals, autobiographies, memoirs, love letters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Subjective language and first-person pronouns.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Self-definition.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Writer’s values and beliefs.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Emotional responses.</a:t>
            </a:r>
            <a:endParaRPr/>
          </a:p>
          <a:p>
            <a:pPr indent="-231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b57d8b55d_0_10"/>
          <p:cNvSpPr txBox="1"/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Expressive Assignment</a:t>
            </a:r>
            <a:endParaRPr/>
          </a:p>
        </p:txBody>
      </p:sp>
      <p:sp>
        <p:nvSpPr>
          <p:cNvPr id="141" name="Google Shape;141;g8b57d8b55d_0_10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Your journals are expressive in nature.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Referential: Focus on Topic</a:t>
            </a:r>
            <a:endParaRPr/>
          </a:p>
        </p:txBody>
      </p:sp>
      <p:sp>
        <p:nvSpPr>
          <p:cNvPr id="147" name="Google Shape;147;p8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Examples: newspapers, scientific reports, encyclopedias, research papers . . 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Thesis, evidence, validity. 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Topic-oriented language (proper terminology and level of formality).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Third-person pronouns are frequently used.</a:t>
            </a:r>
            <a:endParaRPr/>
          </a:p>
          <a:p>
            <a:pPr indent="-231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b57d8b55d_0_15"/>
          <p:cNvSpPr txBox="1"/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Referential Assignment</a:t>
            </a:r>
            <a:endParaRPr/>
          </a:p>
        </p:txBody>
      </p:sp>
      <p:sp>
        <p:nvSpPr>
          <p:cNvPr id="153" name="Google Shape;153;g8b57d8b55d_0_15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Essay #3 was a referential assignment.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Literary: Focus on Words</a:t>
            </a:r>
            <a:endParaRPr/>
          </a:p>
        </p:txBody>
      </p:sp>
      <p:sp>
        <p:nvSpPr>
          <p:cNvPr id="159" name="Google Shape;159;p9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8" lvl="0" marL="4480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Meant to entertain or make an artistic statement</a:t>
            </a:r>
            <a:endParaRPr/>
          </a:p>
          <a:p>
            <a:pPr indent="-384048" lvl="0" marL="448056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Examples: poems, novels, plays, screenplays, short stories . . .</a:t>
            </a:r>
            <a:endParaRPr sz="2775"/>
          </a:p>
          <a:p>
            <a:pPr indent="-384048" lvl="0" marL="448056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Sometimes uses dramatic structure (plot)</a:t>
            </a:r>
            <a:endParaRPr sz="2775"/>
          </a:p>
          <a:p>
            <a:pPr indent="-384048" lvl="0" marL="448056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Imagery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Literal: exact meaning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Figurative: simile, metaphor, personification, etc.</a:t>
            </a:r>
            <a:endParaRPr/>
          </a:p>
          <a:p>
            <a:pPr indent="-384048" lvl="0" marL="448056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Connotative and aesthetic language (sounds pretty).</a:t>
            </a:r>
            <a:endParaRPr sz="2775"/>
          </a:p>
          <a:p>
            <a:pPr indent="-243078" lvl="0" marL="448056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SzPts val="2220"/>
              <a:buNone/>
            </a:pPr>
            <a:r>
              <a:t/>
            </a:r>
            <a:endParaRPr sz="2775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Patterns</a:t>
            </a:r>
            <a:endParaRPr/>
          </a:p>
        </p:txBody>
      </p:sp>
      <p:sp>
        <p:nvSpPr>
          <p:cNvPr id="165" name="Google Shape;165;p10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8" lvl="0" marL="44805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  <a:buChar char="⦿"/>
            </a:pPr>
            <a:r>
              <a:rPr lang="en-US" sz="2775"/>
              <a:t>The </a:t>
            </a:r>
            <a:r>
              <a:rPr i="1" lang="en-US" sz="2775"/>
              <a:t>how</a:t>
            </a:r>
            <a:r>
              <a:rPr lang="en-US" sz="2775"/>
              <a:t> of the equation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Classification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Comparison and Contrast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Definition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Narration of Event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Narration of Process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Cause &amp; Effect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Description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Evaluation</a:t>
            </a:r>
            <a:endParaRPr/>
          </a:p>
          <a:p>
            <a:pPr indent="-285750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Char char="›"/>
            </a:pPr>
            <a:r>
              <a:rPr lang="en-US" sz="2405"/>
              <a:t>Example and Illustration</a:t>
            </a:r>
            <a:endParaRPr/>
          </a:p>
          <a:p>
            <a:pPr indent="-140668" lvl="1" marL="822960" rtl="0" algn="l">
              <a:lnSpc>
                <a:spcPct val="90000"/>
              </a:lnSpc>
              <a:spcBef>
                <a:spcPts val="481"/>
              </a:spcBef>
              <a:spcAft>
                <a:spcPts val="0"/>
              </a:spcAft>
              <a:buSzPts val="2285"/>
              <a:buNone/>
            </a:pPr>
            <a:r>
              <a:t/>
            </a:r>
            <a:endParaRPr sz="2405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Classification</a:t>
            </a:r>
            <a:br>
              <a:rPr lang="en-US"/>
            </a:br>
            <a:endParaRPr/>
          </a:p>
        </p:txBody>
      </p:sp>
      <p:sp>
        <p:nvSpPr>
          <p:cNvPr id="171" name="Google Shape;171;p11"/>
          <p:cNvSpPr txBox="1"/>
          <p:nvPr>
            <p:ph idx="1" type="body"/>
          </p:nvPr>
        </p:nvSpPr>
        <p:spPr>
          <a:xfrm>
            <a:off x="457200" y="885725"/>
            <a:ext cx="8229600" cy="55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100"/>
          </a:p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100"/>
              <a:t>Arranging content into groups.</a:t>
            </a:r>
            <a:endParaRPr sz="2100"/>
          </a:p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100"/>
          </a:p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100"/>
              <a:t>Example 1: </a:t>
            </a:r>
            <a:r>
              <a:rPr lang="en-US" sz="2100" u="sng">
                <a:solidFill>
                  <a:schemeClr val="hlink"/>
                </a:solidFill>
                <a:hlinkClick r:id="rId3"/>
              </a:rPr>
              <a:t>Breakfast Club</a:t>
            </a:r>
            <a:endParaRPr sz="2100"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Criminal</a:t>
            </a:r>
            <a:endParaRPr sz="1900"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Princess</a:t>
            </a:r>
            <a:endParaRPr sz="1900"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Brain</a:t>
            </a:r>
            <a:endParaRPr sz="1900"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Athlete</a:t>
            </a:r>
            <a:endParaRPr sz="1900"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Basket Case</a:t>
            </a:r>
            <a:endParaRPr sz="1900"/>
          </a:p>
          <a:p>
            <a:pPr indent="-285750" lvl="1" marL="3657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 sz="2100"/>
          </a:p>
          <a:p>
            <a:pPr indent="-285750" lvl="1" marL="3657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2100"/>
              <a:t>Example 2: Netflix’s categories.</a:t>
            </a:r>
            <a:endParaRPr sz="2100"/>
          </a:p>
          <a:p>
            <a:pPr indent="-285750" lvl="1" marL="3657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2100"/>
              <a:t>	</a:t>
            </a:r>
            <a:r>
              <a:rPr lang="en-US" sz="1900"/>
              <a:t>Action and Adventure</a:t>
            </a:r>
            <a:endParaRPr sz="1900"/>
          </a:p>
          <a:p>
            <a:pPr indent="-285750" lvl="1" marL="3657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	Children and Family Movies</a:t>
            </a:r>
            <a:endParaRPr sz="1900"/>
          </a:p>
          <a:p>
            <a:pPr indent="-285750" lvl="1" marL="3657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	Comedies</a:t>
            </a:r>
            <a:endParaRPr sz="1900"/>
          </a:p>
          <a:p>
            <a:pPr indent="-285750" lvl="1" marL="3657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	Documentaries</a:t>
            </a:r>
            <a:endParaRPr sz="1900"/>
          </a:p>
          <a:p>
            <a:pPr indent="-285750" lvl="1" marL="3657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 sz="1900"/>
              <a:t>	and so many more</a:t>
            </a:r>
            <a:endParaRPr sz="1900"/>
          </a:p>
          <a:p>
            <a:pPr indent="0" lvl="1" marL="53721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</a:t>
            </a:r>
            <a:br>
              <a:rPr lang="en-US"/>
            </a:br>
            <a:r>
              <a:rPr lang="en-US"/>
              <a:t>Comparison and Contrast</a:t>
            </a:r>
            <a:endParaRPr/>
          </a:p>
        </p:txBody>
      </p:sp>
      <p:sp>
        <p:nvSpPr>
          <p:cNvPr id="177" name="Google Shape;177;p12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316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600"/>
          </a:p>
          <a:p>
            <a:pPr indent="-358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⦿"/>
            </a:pPr>
            <a:r>
              <a:rPr lang="en-US" sz="2600"/>
              <a:t>There are two kinds of comparison and contrast. Say you have two subtopics (A and B). </a:t>
            </a:r>
            <a:endParaRPr sz="2600"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58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⦿"/>
            </a:pPr>
            <a:r>
              <a:rPr lang="en-US" sz="2600"/>
              <a:t>Separation of Detail: A | B</a:t>
            </a:r>
            <a:endParaRPr sz="2600"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600"/>
              <a:t>	First dealing with one subtopic, then the next.</a:t>
            </a:r>
            <a:endParaRPr sz="2600"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600"/>
          </a:p>
          <a:p>
            <a:pPr indent="-358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⦿"/>
            </a:pPr>
            <a:r>
              <a:rPr lang="en-US" sz="2600"/>
              <a:t>Alternation of Detail: AB | AB | AB</a:t>
            </a:r>
            <a:endParaRPr sz="2600"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600"/>
              <a:t>Moving back and forth between the subtopics.</a:t>
            </a:r>
            <a:endParaRPr sz="2600"/>
          </a:p>
          <a:p>
            <a:pPr indent="-231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b57d8b55d_0_20"/>
          <p:cNvSpPr txBox="1"/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Comparison and Contrast Assignment</a:t>
            </a:r>
            <a:endParaRPr/>
          </a:p>
        </p:txBody>
      </p:sp>
      <p:sp>
        <p:nvSpPr>
          <p:cNvPr id="183" name="Google Shape;183;g8b57d8b55d_0_20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Essay #3 used the primary pattern of comparison and contrast: alternation of detail.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Definition</a:t>
            </a:r>
            <a:endParaRPr/>
          </a:p>
        </p:txBody>
      </p:sp>
      <p:sp>
        <p:nvSpPr>
          <p:cNvPr id="189" name="Google Shape;189;p13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316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What it is, and what it is not.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Narration Of Event </a:t>
            </a:r>
            <a:br>
              <a:rPr b="1" lang="en-US"/>
            </a:br>
            <a:endParaRPr b="1"/>
          </a:p>
        </p:txBody>
      </p:sp>
      <p:sp>
        <p:nvSpPr>
          <p:cNvPr id="195" name="Google Shape;195;p14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Series of events 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Unique sequence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Can be told in sequential (linear)or non-sequential (nonlinear) order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Narration of Process</a:t>
            </a:r>
            <a:endParaRPr/>
          </a:p>
        </p:txBody>
      </p:sp>
      <p:sp>
        <p:nvSpPr>
          <p:cNvPr id="201" name="Google Shape;201;p15"/>
          <p:cNvSpPr txBox="1"/>
          <p:nvPr>
            <p:ph idx="1" type="body"/>
          </p:nvPr>
        </p:nvSpPr>
        <p:spPr>
          <a:xfrm>
            <a:off x="457200" y="1666524"/>
            <a:ext cx="8229600" cy="47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Repeated event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Performed in the same sequence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Clear steps</a:t>
            </a:r>
            <a:endParaRPr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/>
              <a:t>Becoming a nurse</a:t>
            </a:r>
            <a:endParaRPr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/>
              <a:t>Building a house</a:t>
            </a:r>
            <a:endParaRPr/>
          </a:p>
          <a:p>
            <a:pPr indent="-285750" lvl="1" marL="82296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en-US"/>
              <a:t>The stages of development in a toddler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/>
              <a:t>Narration doesn’t always mean “telling a story.” It is concerned with presentin a timeline. </a:t>
            </a:r>
            <a:endParaRPr sz="2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Cause and Effect</a:t>
            </a:r>
            <a:endParaRPr/>
          </a:p>
        </p:txBody>
      </p:sp>
      <p:sp>
        <p:nvSpPr>
          <p:cNvPr id="207" name="Google Shape;207;p16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May start with either cause or effect.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May alternate cause and effect.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Description</a:t>
            </a:r>
            <a:endParaRPr/>
          </a:p>
        </p:txBody>
      </p:sp>
      <p:sp>
        <p:nvSpPr>
          <p:cNvPr id="213" name="Google Shape;213;p17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Description is the presentation of u</a:t>
            </a:r>
            <a:r>
              <a:rPr lang="en-US"/>
              <a:t>nique details.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Physical: Focus on the senses.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Division: Focus on one part at a time (like a camera pan).</a:t>
            </a:r>
            <a:endParaRPr/>
          </a:p>
          <a:p>
            <a:pPr indent="-231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8b57d8b55d_0_25"/>
          <p:cNvSpPr txBox="1"/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Descriptive Assignment</a:t>
            </a:r>
            <a:endParaRPr/>
          </a:p>
        </p:txBody>
      </p:sp>
      <p:sp>
        <p:nvSpPr>
          <p:cNvPr id="219" name="Google Shape;219;g8b57d8b55d_0_25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Essay #1 used description as its primary pattern.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Evaluation</a:t>
            </a:r>
            <a:endParaRPr/>
          </a:p>
        </p:txBody>
      </p:sp>
      <p:sp>
        <p:nvSpPr>
          <p:cNvPr id="225" name="Google Shape;225;p19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Subject, criteria, judgment</a:t>
            </a:r>
            <a:endParaRPr/>
          </a:p>
          <a:p>
            <a:pPr indent="0" lvl="0" marL="640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Evaluation postulate:</a:t>
            </a:r>
            <a:endParaRPr/>
          </a:p>
          <a:p>
            <a:pPr indent="0" lvl="0" marL="640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/>
              <a:t>“If [subject] has certain characteristics [criteria], then it is good or bad [judgment].”</a:t>
            </a:r>
            <a:endParaRPr/>
          </a:p>
          <a:p>
            <a:pPr indent="-2316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"/>
          <p:cNvSpPr txBox="1"/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846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99C"/>
              </a:buClr>
              <a:buSzPts val="4200"/>
              <a:buFont typeface="Century Gothic"/>
              <a:buNone/>
            </a:pPr>
            <a:r>
              <a:rPr lang="en-US"/>
              <a:t>Pattern: Illustration &amp; Example</a:t>
            </a:r>
            <a:endParaRPr/>
          </a:p>
        </p:txBody>
      </p:sp>
      <p:sp>
        <p:nvSpPr>
          <p:cNvPr id="231" name="Google Shape;231;p20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4046" lvl="0" marL="4480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Separate instances that support the same main idea.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“The first time I experienced this…”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“Another time that she misbehaved was…”</a:t>
            </a:r>
            <a:endParaRPr/>
          </a:p>
          <a:p>
            <a:pPr indent="-384046" lvl="0" marL="448056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⦿"/>
            </a:pPr>
            <a:r>
              <a:rPr lang="en-US"/>
              <a:t>“A third reason why manatees are popular is…”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b57d8b55d_0_0"/>
          <p:cNvSpPr txBox="1"/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Textual Analysis</a:t>
            </a:r>
            <a:endParaRPr/>
          </a:p>
        </p:txBody>
      </p:sp>
      <p:sp>
        <p:nvSpPr>
          <p:cNvPr id="237" name="Google Shape;237;g8b57d8b55d_0_0"/>
          <p:cNvSpPr txBox="1"/>
          <p:nvPr>
            <p:ph idx="1" type="body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These terms are helpful in </a:t>
            </a:r>
            <a:r>
              <a:rPr lang="en-US"/>
              <a:t>dissecting</a:t>
            </a:r>
            <a:r>
              <a:rPr lang="en-US"/>
              <a:t> and articulating the properties of a given piece of writing. 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You will engage this vocabulary in Essay #4.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erve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2015-03-30T03:38:44Z</dcterms:created>
  <dc:creator>d</dc:creator>
</cp:coreProperties>
</file>